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85" r:id="rId2"/>
    <p:sldId id="268" r:id="rId3"/>
    <p:sldId id="273" r:id="rId4"/>
    <p:sldId id="272" r:id="rId5"/>
    <p:sldId id="478" r:id="rId6"/>
    <p:sldId id="479" r:id="rId7"/>
    <p:sldId id="480" r:id="rId8"/>
    <p:sldId id="481" r:id="rId9"/>
    <p:sldId id="482" r:id="rId10"/>
    <p:sldId id="486" r:id="rId11"/>
    <p:sldId id="483" r:id="rId12"/>
    <p:sldId id="484" r:id="rId13"/>
    <p:sldId id="477" r:id="rId14"/>
    <p:sldId id="271" r:id="rId15"/>
    <p:sldId id="40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index.txt" TargetMode="External"/><Relationship Id="rId5" Type="http://schemas.openxmlformats.org/officeDocument/2006/relationships/hyperlink" Target="https://github.com/soyuztechnologies/MouriTechUI5Fiori/blob/master/Day%206/Exercise%202/MyXMLcontrollerjs.txt" TargetMode="External"/><Relationship Id="rId4" Type="http://schemas.openxmlformats.org/officeDocument/2006/relationships/hyperlink" Target="https://github.com/soyuztechnologies/MouriTechUI5Fiori/blob/master/Day%206/Exercise%202/MyXMLview.tx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XML view over JS View</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XML is industry Standard</a:t>
            </a:r>
          </a:p>
          <a:p>
            <a:pPr marL="285750" indent="-285750">
              <a:buFont typeface="Wingdings" panose="05000000000000000000" pitchFamily="2" charset="2"/>
              <a:buChar char="q"/>
            </a:pPr>
            <a:r>
              <a:rPr lang="en-US" sz="1800" dirty="0"/>
              <a:t>XML handles control ID properly</a:t>
            </a:r>
          </a:p>
          <a:p>
            <a:pPr marL="285750" indent="-285750">
              <a:buFont typeface="Wingdings" panose="05000000000000000000" pitchFamily="2" charset="2"/>
              <a:buChar char="q"/>
            </a:pPr>
            <a:r>
              <a:rPr lang="en-US" sz="1800" dirty="0"/>
              <a:t>The Controller object is auto set as this in event handler</a:t>
            </a:r>
          </a:p>
          <a:p>
            <a:pPr marL="285750" indent="-285750">
              <a:buFont typeface="Wingdings" panose="05000000000000000000" pitchFamily="2" charset="2"/>
              <a:buChar char="q"/>
            </a:pPr>
            <a:r>
              <a:rPr lang="en-US" sz="1800" dirty="0"/>
              <a:t>XML Rendering is much faster than JS</a:t>
            </a:r>
          </a:p>
          <a:p>
            <a:pPr marL="285750" indent="-285750">
              <a:buFont typeface="Wingdings" panose="05000000000000000000" pitchFamily="2" charset="2"/>
              <a:buChar char="q"/>
            </a:pPr>
            <a:r>
              <a:rPr lang="en-US" sz="1800" dirty="0"/>
              <a:t>XML as View, We follow proper MVC</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A302EBAD-9B0B-4ABE-AB5F-13161A2462D8}"/>
              </a:ext>
            </a:extLst>
          </p:cNvPr>
          <p:cNvSpPr txBox="1">
            <a:spLocks/>
          </p:cNvSpPr>
          <p:nvPr/>
        </p:nvSpPr>
        <p:spPr>
          <a:xfrm>
            <a:off x="261763" y="2870233"/>
            <a:ext cx="11118912" cy="20130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oper Black" panose="0208090404030B020404" pitchFamily="18" charset="0"/>
              </a:rPr>
              <a:t>Important Points</a:t>
            </a:r>
          </a:p>
          <a:p>
            <a:endParaRPr lang="en-US" sz="1800" dirty="0">
              <a:latin typeface="Cooper Black" panose="0208090404030B020404" pitchFamily="18" charset="0"/>
            </a:endParaRPr>
          </a:p>
          <a:p>
            <a:pPr marL="457200" indent="-457200">
              <a:buFont typeface="Wingdings" panose="05000000000000000000" pitchFamily="2" charset="2"/>
              <a:buChar char="§"/>
            </a:pPr>
            <a:r>
              <a:rPr lang="en-US" sz="1800" dirty="0">
                <a:latin typeface="+mn-lt"/>
              </a:rPr>
              <a:t>When an aggregation is default aggregation, whether we put the name of </a:t>
            </a:r>
            <a:r>
              <a:rPr lang="en-US" sz="1800" dirty="0" err="1">
                <a:latin typeface="+mn-lt"/>
              </a:rPr>
              <a:t>agg</a:t>
            </a:r>
            <a:r>
              <a:rPr lang="en-US" sz="1800" dirty="0">
                <a:latin typeface="+mn-lt"/>
              </a:rPr>
              <a:t>. Or not, we will always have the possibility to add controls inside of it w/o mentioning it.</a:t>
            </a:r>
          </a:p>
          <a:p>
            <a:pPr marL="457200" indent="-457200">
              <a:buFont typeface="Wingdings" panose="05000000000000000000" pitchFamily="2" charset="2"/>
              <a:buChar char="§"/>
            </a:pPr>
            <a:r>
              <a:rPr lang="en-US" sz="1800" dirty="0">
                <a:latin typeface="+mn-lt"/>
              </a:rPr>
              <a:t>When we use an aggregation of a control, the aggregation must follow same namespace as the parent control.</a:t>
            </a:r>
          </a:p>
          <a:p>
            <a:endParaRPr lang="en-US" sz="1800" dirty="0">
              <a:latin typeface="Cooper Black" panose="0208090404030B020404" pitchFamily="18" charset="0"/>
            </a:endParaRPr>
          </a:p>
        </p:txBody>
      </p:sp>
    </p:spTree>
    <p:extLst>
      <p:ext uri="{BB962C8B-B14F-4D97-AF65-F5344CB8AC3E}">
        <p14:creationId xmlns:p14="http://schemas.microsoft.com/office/powerpoint/2010/main" val="171476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35531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018153" y="811056"/>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lgn="just">
              <a:buFont typeface="Wingdings" panose="05000000000000000000" pitchFamily="2" charset="2"/>
              <a:buChar char="§"/>
            </a:pPr>
            <a:r>
              <a:rPr lang="en-US" sz="1800" dirty="0"/>
              <a:t>To obtain UI5 element object, we need to first get Application object,</a:t>
            </a:r>
          </a:p>
          <a:p>
            <a:pPr marL="742950" lvl="1" indent="-285750" algn="just">
              <a:buFont typeface="Wingdings" panose="05000000000000000000" pitchFamily="2" charset="2"/>
              <a:buChar char="§"/>
            </a:pPr>
            <a:r>
              <a:rPr lang="en-US" b="1" dirty="0"/>
              <a:t>	sap.ui.getCore()</a:t>
            </a:r>
          </a:p>
          <a:p>
            <a:pPr marL="742950" lvl="1" indent="-285750" algn="just">
              <a:buFont typeface="Wingdings" panose="05000000000000000000" pitchFamily="2" charset="2"/>
              <a:buChar char="§"/>
            </a:pPr>
            <a:r>
              <a:rPr lang="en-US" sz="1800" dirty="0"/>
              <a:t>On top of App object, we can get UI5 element object and finally </a:t>
            </a:r>
          </a:p>
          <a:p>
            <a:pPr marL="742950" lvl="1" indent="-285750" algn="just">
              <a:buFont typeface="Wingdings" panose="05000000000000000000" pitchFamily="2" charset="2"/>
              <a:buChar char="§"/>
            </a:pPr>
            <a:r>
              <a:rPr lang="en-US" b="1" dirty="0"/>
              <a:t>	</a:t>
            </a:r>
            <a:r>
              <a:rPr lang="en-US" sz="1800" b="1" dirty="0"/>
              <a:t>byId</a:t>
            </a:r>
            <a:r>
              <a:rPr lang="en-US" sz="1800" dirty="0"/>
              <a:t>(“just pass ID”)</a:t>
            </a:r>
          </a:p>
          <a:p>
            <a:pPr marL="742950" lvl="1" indent="-285750" algn="just">
              <a:buFont typeface="Wingdings" panose="05000000000000000000" pitchFamily="2" charset="2"/>
              <a:buChar char="§"/>
            </a:pPr>
            <a:r>
              <a:rPr lang="en-US" sz="1800" dirty="0"/>
              <a:t>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1411</TotalTime>
  <Words>1386</Words>
  <Application>Microsoft Office PowerPoint</Application>
  <PresentationFormat>Widescreen</PresentationFormat>
  <Paragraphs>172</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72</vt:lpstr>
      <vt:lpstr>Arial</vt:lpstr>
      <vt:lpstr>BentonSansRegular</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13</cp:revision>
  <dcterms:created xsi:type="dcterms:W3CDTF">2021-09-02T13:28:35Z</dcterms:created>
  <dcterms:modified xsi:type="dcterms:W3CDTF">2021-09-06T02:36:14Z</dcterms:modified>
</cp:coreProperties>
</file>